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4" r:id="rId12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9" Type="http://schemas.openxmlformats.org/officeDocument/2006/relationships/slide" Target="slides/slide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46" name="Google Shape;88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7" name="Google Shape;88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xml"/><Relationship Id="rId3" Type="http://schemas.openxmlformats.org/officeDocument/2006/relationships/image" Target="../media/image133.png"/></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8" name="Shape 8848"/>
        <p:cNvGrpSpPr/>
        <p:nvPr/>
      </p:nvGrpSpPr>
      <p:grpSpPr>
        <a:xfrm>
          <a:off x="0" y="0"/>
          <a:ext cx="0" cy="0"/>
          <a:chOff x="0" y="0"/>
          <a:chExt cx="0" cy="0"/>
        </a:xfrm>
      </p:grpSpPr>
      <p:sp>
        <p:nvSpPr>
          <p:cNvPr id="8849" name="Google Shape;8849;p1439"/>
          <p:cNvSpPr txBox="1"/>
          <p:nvPr>
            <p:ph type="title"/>
          </p:nvPr>
        </p:nvSpPr>
        <p:spPr>
          <a:xfrm>
            <a:off x="685800" y="533400"/>
            <a:ext cx="7848600" cy="8747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Tips for Collecting </a:t>
            </a:r>
            <a:br>
              <a:rPr lang="en-US" sz="3600"/>
            </a:br>
            <a:r>
              <a:rPr lang="en-US" sz="3600"/>
              <a:t>Race and Ethnicity Data</a:t>
            </a:r>
            <a:endParaRPr sz="4000"/>
          </a:p>
        </p:txBody>
      </p:sp>
      <p:sp>
        <p:nvSpPr>
          <p:cNvPr id="8850" name="Google Shape;8850;p1439"/>
          <p:cNvSpPr txBox="1"/>
          <p:nvPr>
            <p:ph idx="1" type="body"/>
          </p:nvPr>
        </p:nvSpPr>
        <p:spPr>
          <a:xfrm>
            <a:off x="476250" y="1219200"/>
            <a:ext cx="8420100" cy="46291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100"/>
              <a:buFont typeface="Noto Sans Symbols"/>
              <a:buNone/>
            </a:pPr>
            <a:r>
              <a:t/>
            </a:r>
            <a:endParaRPr sz="2800"/>
          </a:p>
          <a:p>
            <a:pPr indent="-342900" lvl="0" marL="342900" rtl="0" algn="l">
              <a:spcBef>
                <a:spcPts val="320"/>
              </a:spcBef>
              <a:spcAft>
                <a:spcPts val="0"/>
              </a:spcAft>
              <a:buSzPts val="1200"/>
              <a:buChar char="■"/>
            </a:pPr>
            <a:r>
              <a:rPr b="0" i="0" lang="en-US" sz="1600" u="none"/>
              <a:t> RACE 2 AND 3 ARE OPTIONAL FIELDS.</a:t>
            </a:r>
            <a:endParaRPr/>
          </a:p>
          <a:p>
            <a:pPr indent="-209550" lvl="0" marL="342900" rtl="0" algn="l">
              <a:spcBef>
                <a:spcPts val="560"/>
              </a:spcBef>
              <a:spcAft>
                <a:spcPts val="0"/>
              </a:spcAft>
              <a:buSzPts val="2100"/>
              <a:buNone/>
            </a:pPr>
            <a:r>
              <a:t/>
            </a:r>
            <a:endParaRPr sz="2800"/>
          </a:p>
          <a:p>
            <a:pPr indent="-342900" lvl="0" marL="342900" rtl="0" algn="l">
              <a:spcBef>
                <a:spcPts val="800"/>
              </a:spcBef>
              <a:spcAft>
                <a:spcPts val="0"/>
              </a:spcAft>
              <a:buSzPts val="3000"/>
              <a:buChar char="■"/>
            </a:pPr>
            <a:r>
              <a:rPr b="1" i="1" lang="en-US" sz="4000" u="sng"/>
              <a:t>National Origin/Ethnicity is an optional field for both Hispanic and Race fields.</a:t>
            </a:r>
            <a:endParaRPr/>
          </a:p>
        </p:txBody>
      </p:sp>
      <p:pic>
        <p:nvPicPr>
          <p:cNvPr id="8851" name="Google Shape;8851;p1439"/>
          <p:cNvPicPr preferRelativeResize="0"/>
          <p:nvPr/>
        </p:nvPicPr>
        <p:blipFill rotWithShape="1">
          <a:blip r:embed="rId3">
            <a:alphaModFix/>
          </a:blip>
          <a:srcRect b="56763" l="12562" r="27985" t="13298"/>
          <a:stretch/>
        </p:blipFill>
        <p:spPr>
          <a:xfrm>
            <a:off x="1295400" y="3886200"/>
            <a:ext cx="6629400" cy="2670175"/>
          </a:xfrm>
          <a:prstGeom prst="rect">
            <a:avLst/>
          </a:prstGeom>
          <a:noFill/>
          <a:ln cap="sq" cmpd="sng" w="12700">
            <a:solidFill>
              <a:schemeClr val="dk1"/>
            </a:solidFill>
            <a:prstDash val="solid"/>
            <a:miter lim="800000"/>
            <a:headEnd len="sm" w="sm" type="none"/>
            <a:tailEnd len="sm" w="sm" type="none"/>
          </a:ln>
        </p:spPr>
      </p:pic>
      <p:cxnSp>
        <p:nvCxnSpPr>
          <p:cNvPr id="8852" name="Google Shape;8852;p1439"/>
          <p:cNvCxnSpPr/>
          <p:nvPr/>
        </p:nvCxnSpPr>
        <p:spPr>
          <a:xfrm>
            <a:off x="914400" y="6096000"/>
            <a:ext cx="990600" cy="0"/>
          </a:xfrm>
          <a:prstGeom prst="straightConnector1">
            <a:avLst/>
          </a:prstGeom>
          <a:noFill/>
          <a:ln cap="sq" cmpd="sng" w="57150">
            <a:solidFill>
              <a:srgbClr val="FF0000"/>
            </a:solidFill>
            <a:prstDash val="solid"/>
            <a:round/>
            <a:headEnd len="sm" w="sm" type="none"/>
            <a:tailEnd len="med" w="med" type="stealth"/>
          </a:ln>
        </p:spPr>
      </p:cxnSp>
      <p:cxnSp>
        <p:nvCxnSpPr>
          <p:cNvPr id="8853" name="Google Shape;8853;p1439"/>
          <p:cNvCxnSpPr/>
          <p:nvPr/>
        </p:nvCxnSpPr>
        <p:spPr>
          <a:xfrm>
            <a:off x="914400" y="6324600"/>
            <a:ext cx="990600" cy="0"/>
          </a:xfrm>
          <a:prstGeom prst="straightConnector1">
            <a:avLst/>
          </a:prstGeom>
          <a:noFill/>
          <a:ln cap="sq" cmpd="sng" w="57150">
            <a:solidFill>
              <a:srgbClr val="FF0000"/>
            </a:solidFill>
            <a:prstDash val="solid"/>
            <a:round/>
            <a:headEnd len="sm" w="sm" type="none"/>
            <a:tailEnd len="med" w="med" type="stealth"/>
          </a:ln>
        </p:spPr>
      </p:cxnSp>
      <p:sp>
        <p:nvSpPr>
          <p:cNvPr id="8854" name="Google Shape;8854;p1439"/>
          <p:cNvSpPr/>
          <p:nvPr/>
        </p:nvSpPr>
        <p:spPr>
          <a:xfrm>
            <a:off x="5105400" y="4876800"/>
            <a:ext cx="1828800" cy="344488"/>
          </a:xfrm>
          <a:prstGeom prst="donut">
            <a:avLst>
              <a:gd fmla="val 25000" name="adj"/>
            </a:avLst>
          </a:prstGeom>
          <a:solidFill>
            <a:schemeClr val="accent1"/>
          </a:solidFill>
          <a:ln cap="sq"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